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3" r:id="rId8"/>
    <p:sldId id="264" r:id="rId9"/>
    <p:sldId id="302" r:id="rId10"/>
    <p:sldId id="265" r:id="rId11"/>
    <p:sldId id="266" r:id="rId12"/>
    <p:sldId id="267" r:id="rId13"/>
    <p:sldId id="303" r:id="rId14"/>
    <p:sldId id="268" r:id="rId15"/>
    <p:sldId id="274" r:id="rId16"/>
    <p:sldId id="275" r:id="rId17"/>
    <p:sldId id="276" r:id="rId18"/>
    <p:sldId id="279" r:id="rId19"/>
    <p:sldId id="280" r:id="rId20"/>
    <p:sldId id="285" r:id="rId21"/>
    <p:sldId id="283" r:id="rId22"/>
    <p:sldId id="286" r:id="rId23"/>
    <p:sldId id="298" r:id="rId24"/>
    <p:sldId id="300" r:id="rId25"/>
    <p:sldId id="299" r:id="rId26"/>
    <p:sldId id="287" r:id="rId27"/>
    <p:sldId id="288" r:id="rId28"/>
    <p:sldId id="289" r:id="rId29"/>
    <p:sldId id="301" r:id="rId30"/>
    <p:sldId id="292" r:id="rId31"/>
    <p:sldId id="293" r:id="rId32"/>
    <p:sldId id="272" r:id="rId33"/>
    <p:sldId id="294" r:id="rId34"/>
    <p:sldId id="296" r:id="rId35"/>
    <p:sldId id="2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0038A9C-652B-408C-872F-ED81BF645E87}">
          <p14:sldIdLst>
            <p14:sldId id="256"/>
            <p14:sldId id="259"/>
            <p14:sldId id="260"/>
            <p14:sldId id="261"/>
            <p14:sldId id="257"/>
            <p14:sldId id="262"/>
            <p14:sldId id="263"/>
            <p14:sldId id="264"/>
            <p14:sldId id="302"/>
            <p14:sldId id="265"/>
            <p14:sldId id="266"/>
            <p14:sldId id="267"/>
            <p14:sldId id="303"/>
            <p14:sldId id="268"/>
          </p14:sldIdLst>
        </p14:section>
        <p14:section name="Section sans titre" id="{3BB5326E-D155-4EDC-801E-85439D2AB64A}">
          <p14:sldIdLst>
            <p14:sldId id="274"/>
            <p14:sldId id="275"/>
            <p14:sldId id="276"/>
            <p14:sldId id="279"/>
            <p14:sldId id="280"/>
            <p14:sldId id="285"/>
            <p14:sldId id="283"/>
            <p14:sldId id="286"/>
            <p14:sldId id="298"/>
            <p14:sldId id="300"/>
            <p14:sldId id="299"/>
            <p14:sldId id="287"/>
            <p14:sldId id="288"/>
            <p14:sldId id="289"/>
            <p14:sldId id="301"/>
            <p14:sldId id="292"/>
            <p14:sldId id="293"/>
            <p14:sldId id="272"/>
            <p14:sldId id="294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8/21/2024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antepubliquefrance.fr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CC8EC-3A4C-2BA3-6814-7EB3D1251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34158"/>
            <a:ext cx="8825658" cy="2677648"/>
          </a:xfrm>
        </p:spPr>
        <p:txBody>
          <a:bodyPr/>
          <a:lstStyle/>
          <a:p>
            <a:pPr algn="ctr"/>
            <a:r>
              <a:rPr lang="fr-FR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d'une application</a:t>
            </a:r>
            <a:br>
              <a:rPr lang="fr-FR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 service de la santé publique</a:t>
            </a:r>
            <a:endParaRPr lang="fr-FR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404FD7-4561-25A9-1781-CC5972646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2" y="5460490"/>
            <a:ext cx="11105469" cy="861527"/>
          </a:xfrm>
        </p:spPr>
        <p:txBody>
          <a:bodyPr>
            <a:normAutofit fontScale="77500" lnSpcReduction="20000"/>
          </a:bodyPr>
          <a:lstStyle/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REALISER PAR : MERAH Mohamed                                                                                                        FORMATION : Data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MENTOR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: SLIMI SAMI                                                                                                                                 2023-2024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13B64F-CFFA-288B-8645-281CF1DF4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481605"/>
            <a:ext cx="2399311" cy="7375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73A936-1EFC-0CDC-3B06-700992328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2" y="481604"/>
            <a:ext cx="639023" cy="7375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4CEA99-E23B-6ABB-55C9-1CBF1CA5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171" y="476206"/>
            <a:ext cx="3903897" cy="9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5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58770-AFAC-A37D-B436-174E2A63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457" y="1149256"/>
            <a:ext cx="9448730" cy="728480"/>
          </a:xfrm>
        </p:spPr>
        <p:txBody>
          <a:bodyPr/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Suppression des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(</a:t>
            </a:r>
            <a:r>
              <a:rPr lang="fr-FR" sz="3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 valeurs inférieure à 0g et supérieure à 100g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820C63-8552-BAAA-1416-8E743A8E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41" y="2566734"/>
            <a:ext cx="9640590" cy="37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7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3199D-E8C1-DA5E-6860-52A7F99B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 des données manquantes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0ED979F-5A01-F530-B7F8-212B7074D10B}"/>
              </a:ext>
            </a:extLst>
          </p:cNvPr>
          <p:cNvSpPr txBox="1">
            <a:spLocks/>
          </p:cNvSpPr>
          <p:nvPr/>
        </p:nvSpPr>
        <p:spPr>
          <a:xfrm>
            <a:off x="0" y="2353928"/>
            <a:ext cx="9457702" cy="40154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Suppression des lignes où le nom du produit n'existe pas(contient des valeurs 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fr-F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Nombre de lignes et colonnes restantes :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149857 lignes et 16 colonne</a:t>
            </a:r>
            <a:endParaRPr lang="fr-F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Nombre et Taux des données manquantes de chaque colonne</a:t>
            </a:r>
          </a:p>
          <a:p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A87947-C962-6895-26A4-39D666AB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545" y="3109816"/>
            <a:ext cx="4879597" cy="36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DB58C1-1D9C-6FEF-8E77-CD569D19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5" y="3489819"/>
            <a:ext cx="6354573" cy="328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3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B71DC-5C60-A470-4896-136732F1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       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L'imputation de KNN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88C11-B895-2F6F-BCCB-C9EE33F3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32" y="2363438"/>
            <a:ext cx="6159135" cy="42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73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ACE7DE2-41C8-5228-5C62-E10FFEEF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35" y="1060535"/>
            <a:ext cx="7833360" cy="43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23AA6-8AAA-FFF4-F935-923FB512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264173" cy="728480"/>
          </a:xfrm>
        </p:spPr>
        <p:txBody>
          <a:bodyPr/>
          <a:lstStyle/>
          <a:p>
            <a:pPr algn="ctr"/>
            <a:b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Sauvegarde des données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cleanées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dans un nouveau CSV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C1DFED-4565-2F63-DB6A-21A3810E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13" y="2323111"/>
            <a:ext cx="4311943" cy="4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B085C-9E1C-4A9C-0F22-947013268D2E}"/>
              </a:ext>
            </a:extLst>
          </p:cNvPr>
          <p:cNvSpPr txBox="1">
            <a:spLocks/>
          </p:cNvSpPr>
          <p:nvPr/>
        </p:nvSpPr>
        <p:spPr>
          <a:xfrm>
            <a:off x="458665" y="2496541"/>
            <a:ext cx="8761413" cy="40154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données manquantes</a:t>
            </a: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lignes </a:t>
            </a:r>
            <a:r>
              <a:rPr lang="fr-FR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149857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colonnes : 16</a:t>
            </a:r>
            <a:endParaRPr lang="fr-FR" sz="18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9BD02A-A209-3FAD-4C73-4F68AE88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43" y="2821322"/>
            <a:ext cx="2962052" cy="28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1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803D88-F407-05C4-AD11-063FD3A4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Création de la variable "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Halal_statut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b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F7D30A0-6AFD-28DE-9BE9-CEA7F027A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62763"/>
              </p:ext>
            </p:extLst>
          </p:nvPr>
        </p:nvGraphicFramePr>
        <p:xfrm>
          <a:off x="49763" y="2362200"/>
          <a:ext cx="11851953" cy="2667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50069">
                  <a:extLst>
                    <a:ext uri="{9D8B030D-6E8A-4147-A177-3AD203B41FA5}">
                      <a16:colId xmlns:a16="http://schemas.microsoft.com/office/drawing/2014/main" val="1431024193"/>
                    </a:ext>
                  </a:extLst>
                </a:gridCol>
                <a:gridCol w="2601884">
                  <a:extLst>
                    <a:ext uri="{9D8B030D-6E8A-4147-A177-3AD203B41FA5}">
                      <a16:colId xmlns:a16="http://schemas.microsoft.com/office/drawing/2014/main" val="201445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Additif Non Halal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Origine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82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E101, E441, E428 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Issu de porcs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63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E120, E904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Issu d’insectes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5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E140, E141, E160a, E160b, E160c, E160d, E160e, E160f,E160g, E162, E163, E170, E230, E231, E232, E233, E334, E335, E336, E337, E353, E354, E900, E905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Extrait avec de l’alcool.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44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</a:rPr>
                        <a:t>E153, E170, E322, E422, E470, E471, E472, E473,E474, E475, E476, E477, E478, E481, E482, E483,E485,E493,E542, E570, E620, E621, E622, E623, E630, E631,E632, E633, E634, E635, E640, E900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Animaux</a:t>
                      </a:r>
                      <a:endParaRPr lang="fr-F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945864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B50117D-C51E-DC33-723F-7557E747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707873"/>
              </p:ext>
            </p:extLst>
          </p:nvPr>
        </p:nvGraphicFramePr>
        <p:xfrm>
          <a:off x="113521" y="5270000"/>
          <a:ext cx="11724435" cy="1280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685904">
                  <a:extLst>
                    <a:ext uri="{9D8B030D-6E8A-4147-A177-3AD203B41FA5}">
                      <a16:colId xmlns:a16="http://schemas.microsoft.com/office/drawing/2014/main" val="1588785560"/>
                    </a:ext>
                  </a:extLst>
                </a:gridCol>
                <a:gridCol w="5038531">
                  <a:extLst>
                    <a:ext uri="{9D8B030D-6E8A-4147-A177-3AD203B41FA5}">
                      <a16:colId xmlns:a16="http://schemas.microsoft.com/office/drawing/2014/main" val="1260748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800" b="1" dirty="0">
                          <a:solidFill>
                            <a:srgbClr val="000000"/>
                          </a:solidFill>
                        </a:rPr>
                        <a:t>Listes mots pour identifier des produits Non Halal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dirty="0">
                          <a:solidFill>
                            <a:srgbClr val="000000"/>
                          </a:solidFill>
                        </a:rPr>
                        <a:t>Listes mots pour identifier des produits Halal</a:t>
                      </a:r>
                      <a:r>
                        <a:rPr lang="fr-FR" sz="1800" b="1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porc, </a:t>
                      </a:r>
                      <a:r>
                        <a:rPr lang="fr-FR" dirty="0" err="1"/>
                        <a:t>pork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swin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pig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hog</a:t>
                      </a:r>
                      <a:r>
                        <a:rPr lang="fr-FR" dirty="0"/>
                        <a:t>, alcool, </a:t>
                      </a:r>
                      <a:r>
                        <a:rPr lang="fr-FR" dirty="0" err="1"/>
                        <a:t>alcohol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gelatine</a:t>
                      </a:r>
                      <a:r>
                        <a:rPr lang="fr-FR" dirty="0"/>
                        <a:t>, gélifiants, </a:t>
                      </a:r>
                      <a:r>
                        <a:rPr lang="fr-FR" dirty="0" err="1"/>
                        <a:t>gelatin</a:t>
                      </a:r>
                      <a:r>
                        <a:rPr lang="fr-FR" dirty="0"/>
                        <a:t>, viande, bovine, </a:t>
                      </a:r>
                      <a:r>
                        <a:rPr lang="fr-FR" dirty="0" err="1"/>
                        <a:t>meat</a:t>
                      </a:r>
                      <a:r>
                        <a:rPr lang="fr-FR" dirty="0"/>
                        <a:t>, présure, jambon, </a:t>
                      </a:r>
                      <a:r>
                        <a:rPr lang="fr-FR" dirty="0" err="1"/>
                        <a:t>vin,bacon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ham</a:t>
                      </a:r>
                      <a:r>
                        <a:rPr lang="fr-FR" dirty="0"/>
                        <a:t>, Cyclamates, origine animale, épaississant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"</a:t>
                      </a:r>
                      <a:r>
                        <a:rPr lang="fr-FR" dirty="0" err="1"/>
                        <a:t>halal,HALAL,Halal,poisson,thon</a:t>
                      </a:r>
                      <a:r>
                        <a:rPr lang="fr-FR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7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1E943-35A7-DA42-1841-0684E852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Choix de la marque Carrefour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4DF3CD-3F21-1D2F-47AD-CD688E66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94" y="2664347"/>
            <a:ext cx="5425406" cy="38096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8A0686-7CE2-6DE5-BE13-8AA15086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29" y="3036536"/>
            <a:ext cx="4280144" cy="10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6B1CD-5903-BB2A-9C03-2EEC6350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      Analyse univariées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67B6EB-6D16-497B-7069-384E561EE954}"/>
              </a:ext>
            </a:extLst>
          </p:cNvPr>
          <p:cNvSpPr txBox="1"/>
          <p:nvPr/>
        </p:nvSpPr>
        <p:spPr>
          <a:xfrm>
            <a:off x="257821" y="23996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Distribution des variables qualitatives( Catégoriques)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24B36BA-0DCE-9F5C-7ECC-990C86859650}"/>
              </a:ext>
            </a:extLst>
          </p:cNvPr>
          <p:cNvSpPr txBox="1">
            <a:spLocks/>
          </p:cNvSpPr>
          <p:nvPr/>
        </p:nvSpPr>
        <p:spPr>
          <a:xfrm>
            <a:off x="538066" y="2323322"/>
            <a:ext cx="3180274" cy="14413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Halal          : 902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Halal   : 332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Produits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FA2739-93D4-3286-0448-494D4E10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888"/>
            <a:ext cx="8118159" cy="31191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911FB3-6839-5768-6432-74C409AD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59" y="2584354"/>
            <a:ext cx="4123743" cy="399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2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D3E75-E245-F6B4-7924-2920C015CC83}"/>
              </a:ext>
            </a:extLst>
          </p:cNvPr>
          <p:cNvSpPr/>
          <p:nvPr/>
        </p:nvSpPr>
        <p:spPr>
          <a:xfrm>
            <a:off x="245806" y="4933055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78E98F-2247-A290-50EC-98F9A8A40E41}"/>
              </a:ext>
            </a:extLst>
          </p:cNvPr>
          <p:cNvSpPr/>
          <p:nvPr/>
        </p:nvSpPr>
        <p:spPr>
          <a:xfrm>
            <a:off x="6155094" y="5005364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72C2A-0D70-8335-3BFC-E3A80C9A8C42}"/>
              </a:ext>
            </a:extLst>
          </p:cNvPr>
          <p:cNvSpPr/>
          <p:nvPr/>
        </p:nvSpPr>
        <p:spPr>
          <a:xfrm>
            <a:off x="6155094" y="3017225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CAB0FC-A092-9F3D-4F1B-A7F4407B33F5}"/>
              </a:ext>
            </a:extLst>
          </p:cNvPr>
          <p:cNvSpPr/>
          <p:nvPr/>
        </p:nvSpPr>
        <p:spPr>
          <a:xfrm>
            <a:off x="239925" y="2932634"/>
            <a:ext cx="5685839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15C232-4DD7-03EC-E3F2-2D3DBAD86695}"/>
              </a:ext>
            </a:extLst>
          </p:cNvPr>
          <p:cNvSpPr/>
          <p:nvPr/>
        </p:nvSpPr>
        <p:spPr>
          <a:xfrm>
            <a:off x="6155094" y="770403"/>
            <a:ext cx="5628691" cy="1988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351434-BC71-D41F-1E65-9315ED2ED998}"/>
              </a:ext>
            </a:extLst>
          </p:cNvPr>
          <p:cNvSpPr/>
          <p:nvPr/>
        </p:nvSpPr>
        <p:spPr>
          <a:xfrm>
            <a:off x="245807" y="756102"/>
            <a:ext cx="5628691" cy="1988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CB3DF9-B4D5-7C21-7728-5E165CE96763}"/>
              </a:ext>
            </a:extLst>
          </p:cNvPr>
          <p:cNvSpPr txBox="1"/>
          <p:nvPr/>
        </p:nvSpPr>
        <p:spPr>
          <a:xfrm>
            <a:off x="408215" y="32385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Distribution des variables quantitatives(Numériques)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E822C7F-31B2-CBD1-DC7C-DFAA248A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0" y="841483"/>
            <a:ext cx="5432748" cy="179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7C8C4C2-CA50-AE60-2FBF-B8C570A6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0" y="2999663"/>
            <a:ext cx="5540927" cy="17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5449CA8-1A1F-C95A-4292-52A048D5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0" y="5005364"/>
            <a:ext cx="5424612" cy="16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8EA6BD8D-7899-743C-2C89-830B8CDC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65" y="818782"/>
            <a:ext cx="5432748" cy="18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CFA8F3C-ACBC-519C-DBBE-40B32DC3E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65" y="3084254"/>
            <a:ext cx="5469681" cy="17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161EEBE-14AA-5A1B-1502-FF1FC5CA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65" y="5091158"/>
            <a:ext cx="5432748" cy="16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72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C28B72-13DA-19C7-027D-28E8CDB0DE2F}"/>
              </a:ext>
            </a:extLst>
          </p:cNvPr>
          <p:cNvSpPr/>
          <p:nvPr/>
        </p:nvSpPr>
        <p:spPr>
          <a:xfrm>
            <a:off x="138238" y="4761653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9BC56-E98D-633B-6096-02172F08904D}"/>
              </a:ext>
            </a:extLst>
          </p:cNvPr>
          <p:cNvSpPr/>
          <p:nvPr/>
        </p:nvSpPr>
        <p:spPr>
          <a:xfrm>
            <a:off x="124185" y="2715410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80929-AEBE-6FC5-E5D9-13F201532380}"/>
              </a:ext>
            </a:extLst>
          </p:cNvPr>
          <p:cNvSpPr/>
          <p:nvPr/>
        </p:nvSpPr>
        <p:spPr>
          <a:xfrm>
            <a:off x="6052487" y="2702751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1D373E-4AE7-8EA6-44F4-ADAB9F24C697}"/>
              </a:ext>
            </a:extLst>
          </p:cNvPr>
          <p:cNvSpPr/>
          <p:nvPr/>
        </p:nvSpPr>
        <p:spPr>
          <a:xfrm>
            <a:off x="6052487" y="611778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301507-C0BB-69A2-0569-1C2355CD8DC6}"/>
              </a:ext>
            </a:extLst>
          </p:cNvPr>
          <p:cNvSpPr/>
          <p:nvPr/>
        </p:nvSpPr>
        <p:spPr>
          <a:xfrm>
            <a:off x="138239" y="611779"/>
            <a:ext cx="5628691" cy="1852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4F9967-05BD-EA6C-8767-67AA215EF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9" y="685788"/>
            <a:ext cx="5454033" cy="17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103F331-D919-81F0-729B-0B2BD4EA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9" y="2756873"/>
            <a:ext cx="5454033" cy="174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C4B0219-C676-DD82-4FFE-F85923C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9" y="4819041"/>
            <a:ext cx="5454033" cy="171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E6DF8A9-2CFB-7807-C0A9-9AA96EAA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85788"/>
            <a:ext cx="5511283" cy="17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E09CDAF-9497-0DC6-45A6-30D523CF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776058"/>
            <a:ext cx="5511283" cy="174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B618E-046E-34A4-595D-A77B1F15C115}"/>
              </a:ext>
            </a:extLst>
          </p:cNvPr>
          <p:cNvSpPr/>
          <p:nvPr/>
        </p:nvSpPr>
        <p:spPr>
          <a:xfrm>
            <a:off x="6078016" y="4705788"/>
            <a:ext cx="5547247" cy="8832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La </a:t>
            </a:r>
            <a:r>
              <a:rPr lang="fr-FR" b="1" dirty="0">
                <a:solidFill>
                  <a:srgbClr val="000000"/>
                </a:solidFill>
                <a:latin typeface="Helvetica Neue"/>
              </a:rPr>
              <a:t>d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istribution de chaque variable quantitative est non gaussienne(Non Normale)  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D0E403-409C-14F8-0F32-094D79F70070}"/>
              </a:ext>
            </a:extLst>
          </p:cNvPr>
          <p:cNvSpPr/>
          <p:nvPr/>
        </p:nvSpPr>
        <p:spPr>
          <a:xfrm>
            <a:off x="6060035" y="5766559"/>
            <a:ext cx="5547247" cy="8832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Test de Normalité : p-valeur &lt; 0,05 rejet de H0 ,</a:t>
            </a:r>
            <a:r>
              <a:rPr lang="fr-FR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 qui indique la non normalité des données. 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26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D138ED-A8B3-71FC-7028-D116BAB9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fr-FR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EB36C26-4170-0DB3-57FB-B00CDB7C4B7A}"/>
              </a:ext>
            </a:extLst>
          </p:cNvPr>
          <p:cNvSpPr txBox="1">
            <a:spLocks/>
          </p:cNvSpPr>
          <p:nvPr/>
        </p:nvSpPr>
        <p:spPr>
          <a:xfrm>
            <a:off x="520474" y="2248937"/>
            <a:ext cx="8761413" cy="45437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Problématique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Qualité du jeu de données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Nettoyage 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 données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Gestion des données manquantes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Création de la variable "</a:t>
            </a:r>
            <a:r>
              <a:rPr lang="fr-FR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Halal_statut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 univariées              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 bivariées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 multivariées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produits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Systèmes de recommandation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Système de proposition de produits Halal de même qualité nutritionnelle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chemeClr val="tx1"/>
              </a:solidFill>
              <a:latin typeface="Helvetica Neu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F207E-8672-711A-D1BA-AE376981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      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 bivariées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C3BD8EE-4E52-9D43-28B1-BE66D289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2759916"/>
            <a:ext cx="5847864" cy="40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D332E5-FA8D-B2B5-8A20-4024619B44F5}"/>
              </a:ext>
            </a:extLst>
          </p:cNvPr>
          <p:cNvSpPr/>
          <p:nvPr/>
        </p:nvSpPr>
        <p:spPr>
          <a:xfrm>
            <a:off x="7529805" y="4229099"/>
            <a:ext cx="2379306" cy="47586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orrélation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parfaite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5A51265-7A8C-CEF4-8BCD-CB72FFA7B1C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61722" y="4467030"/>
            <a:ext cx="2768083" cy="59715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A12FE7-8B00-514C-BE8F-A2FF5DD7CC99}"/>
              </a:ext>
            </a:extLst>
          </p:cNvPr>
          <p:cNvSpPr/>
          <p:nvPr/>
        </p:nvSpPr>
        <p:spPr>
          <a:xfrm>
            <a:off x="7529805" y="5312615"/>
            <a:ext cx="2668556" cy="47586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Très forte corrélation 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D217F2D-BC1F-C07C-6ADC-FBB315CB01E3}"/>
              </a:ext>
            </a:extLst>
          </p:cNvPr>
          <p:cNvCxnSpPr>
            <a:cxnSpLocks/>
          </p:cNvCxnSpPr>
          <p:nvPr/>
        </p:nvCxnSpPr>
        <p:spPr>
          <a:xfrm flipH="1">
            <a:off x="5442354" y="5552490"/>
            <a:ext cx="2087451" cy="13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024E112-7F46-D8E9-260F-CC56391B9F36}"/>
              </a:ext>
            </a:extLst>
          </p:cNvPr>
          <p:cNvSpPr txBox="1"/>
          <p:nvPr/>
        </p:nvSpPr>
        <p:spPr>
          <a:xfrm>
            <a:off x="412881" y="2390584"/>
            <a:ext cx="8399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Matrice de corrélation entre les variables quantitatives</a:t>
            </a:r>
          </a:p>
        </p:txBody>
      </p:sp>
    </p:spTree>
    <p:extLst>
      <p:ext uri="{BB962C8B-B14F-4D97-AF65-F5344CB8AC3E}">
        <p14:creationId xmlns:p14="http://schemas.microsoft.com/office/powerpoint/2010/main" val="82051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67BD60F-38AF-B162-6235-1E4143334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3" y="951722"/>
            <a:ext cx="10776858" cy="57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993B0C1-9C7A-9510-438F-5F56F1E50CB8}"/>
              </a:ext>
            </a:extLst>
          </p:cNvPr>
          <p:cNvSpPr txBox="1"/>
          <p:nvPr/>
        </p:nvSpPr>
        <p:spPr>
          <a:xfrm>
            <a:off x="641480" y="34251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Nuages de point entre les variables deux à deux</a:t>
            </a:r>
          </a:p>
        </p:txBody>
      </p:sp>
    </p:spTree>
    <p:extLst>
      <p:ext uri="{BB962C8B-B14F-4D97-AF65-F5344CB8AC3E}">
        <p14:creationId xmlns:p14="http://schemas.microsoft.com/office/powerpoint/2010/main" val="415919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F2F29C2-4D5D-AAFE-8DCA-5BDF66EF5B70}"/>
              </a:ext>
            </a:extLst>
          </p:cNvPr>
          <p:cNvSpPr txBox="1"/>
          <p:nvPr/>
        </p:nvSpPr>
        <p:spPr>
          <a:xfrm>
            <a:off x="230932" y="456434"/>
            <a:ext cx="11068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 entre la variable qualitative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nutrition_grade_fr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variable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quantitaive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energy_100g</a:t>
            </a:r>
          </a:p>
          <a:p>
            <a:pPr algn="l"/>
            <a:endParaRPr lang="fr-F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C3987BB6-D30D-6528-07BC-52ED3BA5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5" y="1666875"/>
            <a:ext cx="40767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13FA7B2B-10A9-FAD9-46ED-8A19B91F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03" y="1249136"/>
            <a:ext cx="53911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1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01F545A-89CF-A967-D859-43FC6238B8CB}"/>
              </a:ext>
            </a:extLst>
          </p:cNvPr>
          <p:cNvSpPr txBox="1"/>
          <p:nvPr/>
        </p:nvSpPr>
        <p:spPr>
          <a:xfrm>
            <a:off x="92140" y="82716"/>
            <a:ext cx="10984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Etude de la corrélation entre la variable nutrition-score-fr_100g et les autres variables quantitatives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D9862F0-E725-5D25-7910-D4E8E024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" y="657323"/>
            <a:ext cx="5159829" cy="62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028174C-A1EC-807E-E4F4-1A693C52DF2D}"/>
              </a:ext>
            </a:extLst>
          </p:cNvPr>
          <p:cNvSpPr txBox="1">
            <a:spLocks/>
          </p:cNvSpPr>
          <p:nvPr/>
        </p:nvSpPr>
        <p:spPr>
          <a:xfrm>
            <a:off x="5716558" y="1155736"/>
            <a:ext cx="5657460" cy="62006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nutrition-score-fr_100g : très forte corrélation avec:</a:t>
            </a:r>
            <a:endParaRPr lang="fr-FR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nutrition-score-uk_100g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saturated-fat_100g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fat_100g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nutrition-score-fr_100g : forte corrélation avec:</a:t>
            </a:r>
            <a:endParaRPr lang="fr-FR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sugars_100g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carbohydrates_100g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fr-F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nutrition-score-fr_100g : faible corrélation avec :</a:t>
            </a:r>
            <a:endParaRPr lang="fr-FR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proteins_100g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salt_100g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sodium_100g'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fibre_100g</a:t>
            </a: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860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C13C38D-ABA8-1C0B-A5D1-27D375AF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5" y="341917"/>
            <a:ext cx="4754301" cy="4236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F9C59D-1C3F-8285-C287-121F2E2A8B17}"/>
              </a:ext>
            </a:extLst>
          </p:cNvPr>
          <p:cNvSpPr/>
          <p:nvPr/>
        </p:nvSpPr>
        <p:spPr>
          <a:xfrm>
            <a:off x="5365103" y="3060441"/>
            <a:ext cx="5383762" cy="8551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 rtl="0"/>
            <a:endParaRPr lang="fr-FR" dirty="0">
              <a:solidFill>
                <a:srgbClr val="000000"/>
              </a:solidFill>
              <a:latin typeface="Helvetica Neue"/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H0: Pas de corrélation entre les deux variables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H1: Il y a Corrélation entre les variables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  <a:latin typeface="Helvetica Neue"/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93D6CE-B717-E29E-7446-9D1081DE04E9}"/>
              </a:ext>
            </a:extLst>
          </p:cNvPr>
          <p:cNvSpPr/>
          <p:nvPr/>
        </p:nvSpPr>
        <p:spPr>
          <a:xfrm>
            <a:off x="312221" y="4932602"/>
            <a:ext cx="10110074" cy="14775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la p value des test est inférieur à 5%, on rejette H0 et on conclue que la distribution est non gaussienne(Non Normale).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la p value des test est supérieur à 5%, on accepte H0 et on conclue que la distribution est gaussienne(Normale).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90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3CFEC6E-3412-FDA0-168D-B9987D968F29}"/>
              </a:ext>
            </a:extLst>
          </p:cNvPr>
          <p:cNvSpPr txBox="1"/>
          <p:nvPr/>
        </p:nvSpPr>
        <p:spPr>
          <a:xfrm>
            <a:off x="268255" y="6865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Etude entre deux variables qualitatives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F99A4C0-C205-7B72-D8B6-EBB85869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6" y="473860"/>
            <a:ext cx="5644372" cy="622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55E6939-4A67-F8CE-079E-E248218F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98" y="473860"/>
            <a:ext cx="6332376" cy="638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4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A126A-913E-A498-C888-4BF52A26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  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Analyse multivariée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550789-AE4A-75C1-A9FF-D5CB4BE87B41}"/>
              </a:ext>
            </a:extLst>
          </p:cNvPr>
          <p:cNvSpPr txBox="1"/>
          <p:nvPr/>
        </p:nvSpPr>
        <p:spPr>
          <a:xfrm>
            <a:off x="72313" y="219350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1. Analyse en composantes principales: ACP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1DAB5DB-0354-A649-3CB6-78F038D2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79" y="2605217"/>
            <a:ext cx="5604311" cy="32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28F39E-855B-89AA-CFD2-F19FD10D6469}"/>
              </a:ext>
            </a:extLst>
          </p:cNvPr>
          <p:cNvSpPr txBox="1"/>
          <p:nvPr/>
        </p:nvSpPr>
        <p:spPr>
          <a:xfrm>
            <a:off x="194719" y="5825326"/>
            <a:ext cx="11477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pourcentage cumulé de variance expliqué par chacune des composantes principales.                                                           Si on se fixe une proportion de variance expliquée de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fr-F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0 %, on peut se contenter de 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composantes principales.                    A partir de la 4 </a:t>
            </a:r>
            <a:r>
              <a:rPr lang="fr-FR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ième</a:t>
            </a:r>
            <a:r>
              <a:rPr lang="fr-F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composante on explique 90% de la variance On pourrait donc réduire notre jeu de données.</a:t>
            </a:r>
          </a:p>
          <a:p>
            <a:endParaRPr lang="fr-FR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198B2796-1AC4-2EFA-37BB-29727B43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9" y="2562840"/>
            <a:ext cx="6097554" cy="32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2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4618664-100D-FFD1-40B0-FB0C7E8C6631}"/>
              </a:ext>
            </a:extLst>
          </p:cNvPr>
          <p:cNvSpPr txBox="1"/>
          <p:nvPr/>
        </p:nvSpPr>
        <p:spPr>
          <a:xfrm>
            <a:off x="566835" y="4171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Le cercle des corrélations de l'ACP</a:t>
            </a: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7BBBC3EB-507A-9E1B-4192-782254C5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2" y="1231642"/>
            <a:ext cx="5249611" cy="49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C1942368-9935-4B5D-9C36-60FEC71A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59" y="1189232"/>
            <a:ext cx="5031921" cy="48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9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644342C-CBE2-5FE7-956F-B3215245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2" y="469738"/>
            <a:ext cx="10039350" cy="552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81DD187-4089-6016-6A0A-8E25B8901671}"/>
              </a:ext>
            </a:extLst>
          </p:cNvPr>
          <p:cNvSpPr txBox="1"/>
          <p:nvPr/>
        </p:nvSpPr>
        <p:spPr>
          <a:xfrm>
            <a:off x="548174" y="583652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Matrice de corrélation issus de l'ACP</a:t>
            </a:r>
          </a:p>
        </p:txBody>
      </p:sp>
    </p:spTree>
    <p:extLst>
      <p:ext uri="{BB962C8B-B14F-4D97-AF65-F5344CB8AC3E}">
        <p14:creationId xmlns:p14="http://schemas.microsoft.com/office/powerpoint/2010/main" val="3263847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500D65A-40C2-B8A8-AE51-1234FBCB3C09}"/>
              </a:ext>
            </a:extLst>
          </p:cNvPr>
          <p:cNvSpPr txBox="1"/>
          <p:nvPr/>
        </p:nvSpPr>
        <p:spPr>
          <a:xfrm>
            <a:off x="305578" y="250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rgbClr val="000000"/>
                </a:solidFill>
                <a:latin typeface="Helvetica Neue"/>
              </a:rPr>
              <a:t>3. Test ANOVA</a:t>
            </a:r>
            <a:endParaRPr lang="fr-F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EE97552-6579-06DE-C0AB-CBA4A0B96A29}"/>
              </a:ext>
            </a:extLst>
          </p:cNvPr>
          <p:cNvSpPr txBox="1">
            <a:spLocks/>
          </p:cNvSpPr>
          <p:nvPr/>
        </p:nvSpPr>
        <p:spPr>
          <a:xfrm>
            <a:off x="367392" y="326572"/>
            <a:ext cx="8412714" cy="44880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lang="fr-F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travers l'analyse de la variance on cherche à déterminer si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PR(&gt;F)= p-value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PR(&gt;F) &lt; 0.05 =&gt; on rejette H0, les moyennes entre les {X} sont différentes")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PR(&gt;F) &gt; 0.05 =&gt; on accepte H0, les moyennes entre les {X} sont identiques")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8989BE-9205-CFF8-CDF2-F1FC9B64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1" y="2361905"/>
            <a:ext cx="7985076" cy="1776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D3D478-C938-3008-4715-0D25C9C0FCC2}"/>
              </a:ext>
            </a:extLst>
          </p:cNvPr>
          <p:cNvSpPr/>
          <p:nvPr/>
        </p:nvSpPr>
        <p:spPr>
          <a:xfrm>
            <a:off x="450582" y="4191756"/>
            <a:ext cx="9710454" cy="12456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PR(&gt;F) &lt; 0.05  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H1, Les moyennes de chaque groupe ne sont pas toutes égales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distribution ne suit pas une loi normale</a:t>
            </a:r>
          </a:p>
          <a:p>
            <a:pPr algn="ctr"/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CB9003-4ED4-90F0-9786-17CFDB5F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Problématique</a:t>
            </a:r>
            <a:br>
              <a:rPr lang="fr-FR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4A6B62-695F-C7F8-EBB2-FA672BF9C90D}"/>
              </a:ext>
            </a:extLst>
          </p:cNvPr>
          <p:cNvSpPr txBox="1"/>
          <p:nvPr/>
        </p:nvSpPr>
        <p:spPr>
          <a:xfrm>
            <a:off x="522514" y="2985796"/>
            <a:ext cx="93938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L'agence "</a:t>
            </a:r>
            <a:r>
              <a:rPr lang="fr-FR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Santé publique France</a:t>
            </a:r>
            <a:r>
              <a:rPr lang="fr-FR" sz="1800" dirty="0"/>
              <a:t>" a lancé</a:t>
            </a:r>
            <a:r>
              <a:rPr lang="fr-FR" sz="1800" b="1" dirty="0"/>
              <a:t> </a:t>
            </a:r>
          </a:p>
          <a:p>
            <a:r>
              <a:rPr lang="fr-FR" sz="1800" b="1" dirty="0"/>
              <a:t>un appel à projets pour trouver des idées innovantes d’applications en lien avec l'alimentation.</a:t>
            </a:r>
          </a:p>
          <a:p>
            <a:r>
              <a:rPr lang="fr-FR" sz="1800" dirty="0"/>
              <a:t> </a:t>
            </a:r>
          </a:p>
          <a:p>
            <a:r>
              <a:rPr lang="fr-FR" sz="1800" b="1" dirty="0"/>
              <a:t>Données : </a:t>
            </a:r>
            <a:r>
              <a:rPr lang="fr-FR" sz="1800" dirty="0"/>
              <a:t>Fournies par la Open </a:t>
            </a:r>
            <a:r>
              <a:rPr lang="fr-FR" sz="1800" dirty="0" err="1"/>
              <a:t>food</a:t>
            </a:r>
            <a:r>
              <a:rPr lang="fr-FR" sz="1800" dirty="0"/>
              <a:t> </a:t>
            </a:r>
            <a:r>
              <a:rPr lang="fr-FR" sz="1800" dirty="0" err="1"/>
              <a:t>facts</a:t>
            </a:r>
            <a:endParaRPr lang="fr-FR" dirty="0"/>
          </a:p>
          <a:p>
            <a:endParaRPr lang="fr-FR" sz="1800" dirty="0"/>
          </a:p>
          <a:p>
            <a:endParaRPr lang="fr-FR" dirty="0"/>
          </a:p>
          <a:p>
            <a:r>
              <a:rPr lang="fr-FR" b="1" dirty="0"/>
              <a:t>Idée de l’application «</a:t>
            </a:r>
            <a:r>
              <a:rPr lang="fr-FR" b="1" dirty="0" err="1"/>
              <a:t>HalalFood</a:t>
            </a:r>
            <a:r>
              <a:rPr lang="fr-FR" b="1" dirty="0"/>
              <a:t> » : </a:t>
            </a:r>
            <a:r>
              <a:rPr lang="fr-FR" dirty="0"/>
              <a:t>Système de recommandation produit Halal</a:t>
            </a:r>
          </a:p>
          <a:p>
            <a:endParaRPr lang="fr-FR" sz="1800" dirty="0"/>
          </a:p>
          <a:p>
            <a:r>
              <a:rPr lang="fr-FR" dirty="0"/>
              <a:t>   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76050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A8FA3-79B5-DBD7-B132-E620D0E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</a:t>
            </a: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produits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3BE187-B48D-0118-AFF4-C25257AEF79E}"/>
              </a:ext>
            </a:extLst>
          </p:cNvPr>
          <p:cNvSpPr txBox="1"/>
          <p:nvPr/>
        </p:nvSpPr>
        <p:spPr>
          <a:xfrm>
            <a:off x="0" y="225528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sz="1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13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fr-FR" sz="1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produits Carrefour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C64C93-0BEF-0504-D179-C70CDAB25A71}"/>
              </a:ext>
            </a:extLst>
          </p:cNvPr>
          <p:cNvSpPr txBox="1"/>
          <p:nvPr/>
        </p:nvSpPr>
        <p:spPr>
          <a:xfrm>
            <a:off x="3963993" y="2301455"/>
            <a:ext cx="44314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5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fr-FR" sz="13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fr-FR" sz="1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produits Carrefour Halal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18072A-FC8E-AC55-105D-0BD0A44A8912}"/>
              </a:ext>
            </a:extLst>
          </p:cNvPr>
          <p:cNvSpPr txBox="1"/>
          <p:nvPr/>
        </p:nvSpPr>
        <p:spPr>
          <a:xfrm>
            <a:off x="7831182" y="2309932"/>
            <a:ext cx="443148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3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sz="1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13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r>
              <a:rPr lang="fr-FR" sz="1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produits Carrefour Non Halal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35148-9495-689F-EC78-86DD5DDD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4" y="2602320"/>
            <a:ext cx="3770459" cy="41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95079E-27DD-9093-50C4-B4C16854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64" y="2633097"/>
            <a:ext cx="3845417" cy="41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ACB581-6488-D8CA-7800-D1BF56F5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82" y="2645909"/>
            <a:ext cx="4145514" cy="41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36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CA45FE3-7536-58D5-46C6-DF6CD9DCC777}"/>
              </a:ext>
            </a:extLst>
          </p:cNvPr>
          <p:cNvSpPr/>
          <p:nvPr/>
        </p:nvSpPr>
        <p:spPr>
          <a:xfrm>
            <a:off x="587829" y="2820849"/>
            <a:ext cx="5002238" cy="363593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E74580-7C70-3A2A-B8E0-7E9F3D8C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Systèmes de recommandation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A12858-6B69-B078-55F2-3261F5533417}"/>
              </a:ext>
            </a:extLst>
          </p:cNvPr>
          <p:cNvSpPr txBox="1"/>
          <p:nvPr/>
        </p:nvSpPr>
        <p:spPr>
          <a:xfrm>
            <a:off x="370891" y="2367256"/>
            <a:ext cx="6683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Système d'identification si le produit est halal ou non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ABE99-5B04-508C-72C0-9616CC12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15" y="2941686"/>
            <a:ext cx="4862474" cy="33942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8BB21-4D52-08C0-DEAD-A523CAC77294}"/>
              </a:ext>
            </a:extLst>
          </p:cNvPr>
          <p:cNvSpPr/>
          <p:nvPr/>
        </p:nvSpPr>
        <p:spPr>
          <a:xfrm>
            <a:off x="6554241" y="4223843"/>
            <a:ext cx="3946846" cy="72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B7D9FEF-42A2-E952-B5FB-01A34128FCCA}"/>
              </a:ext>
            </a:extLst>
          </p:cNvPr>
          <p:cNvCxnSpPr/>
          <p:nvPr/>
        </p:nvCxnSpPr>
        <p:spPr>
          <a:xfrm>
            <a:off x="6885991" y="3635441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F17C229-5E8A-0682-BCC0-5880EDC8FC38}"/>
              </a:ext>
            </a:extLst>
          </p:cNvPr>
          <p:cNvCxnSpPr/>
          <p:nvPr/>
        </p:nvCxnSpPr>
        <p:spPr>
          <a:xfrm>
            <a:off x="8363339" y="3645937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8AAF79A-D9D6-59A7-DB32-F84B5B951827}"/>
              </a:ext>
            </a:extLst>
          </p:cNvPr>
          <p:cNvCxnSpPr/>
          <p:nvPr/>
        </p:nvCxnSpPr>
        <p:spPr>
          <a:xfrm>
            <a:off x="7909249" y="3645937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1582C08-650E-C75C-CF7A-5DD6F90DE9B3}"/>
              </a:ext>
            </a:extLst>
          </p:cNvPr>
          <p:cNvCxnSpPr/>
          <p:nvPr/>
        </p:nvCxnSpPr>
        <p:spPr>
          <a:xfrm>
            <a:off x="9365860" y="3635441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C11C191-863F-AA61-D43D-48158B8E61BE}"/>
              </a:ext>
            </a:extLst>
          </p:cNvPr>
          <p:cNvCxnSpPr/>
          <p:nvPr/>
        </p:nvCxnSpPr>
        <p:spPr>
          <a:xfrm>
            <a:off x="8832979" y="3635441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84B53B-A5A4-9CBC-C50E-541B21504CE7}"/>
              </a:ext>
            </a:extLst>
          </p:cNvPr>
          <p:cNvCxnSpPr/>
          <p:nvPr/>
        </p:nvCxnSpPr>
        <p:spPr>
          <a:xfrm>
            <a:off x="10270927" y="3666897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958342E-5687-341A-F158-02ACBE2AA415}"/>
              </a:ext>
            </a:extLst>
          </p:cNvPr>
          <p:cNvCxnSpPr/>
          <p:nvPr/>
        </p:nvCxnSpPr>
        <p:spPr>
          <a:xfrm>
            <a:off x="9487153" y="3929814"/>
            <a:ext cx="2083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B61EFF5-A184-AF72-EE8A-C2046DC66431}"/>
              </a:ext>
            </a:extLst>
          </p:cNvPr>
          <p:cNvCxnSpPr/>
          <p:nvPr/>
        </p:nvCxnSpPr>
        <p:spPr>
          <a:xfrm>
            <a:off x="7399172" y="3666897"/>
            <a:ext cx="0" cy="58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0EC55D6-3FA5-D88D-FC7F-609EB1619F59}"/>
              </a:ext>
            </a:extLst>
          </p:cNvPr>
          <p:cNvCxnSpPr/>
          <p:nvPr/>
        </p:nvCxnSpPr>
        <p:spPr>
          <a:xfrm>
            <a:off x="9812175" y="3918468"/>
            <a:ext cx="2083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1EA592-FAD3-4614-3BDB-8BD7F0D364D4}"/>
              </a:ext>
            </a:extLst>
          </p:cNvPr>
          <p:cNvSpPr/>
          <p:nvPr/>
        </p:nvSpPr>
        <p:spPr>
          <a:xfrm>
            <a:off x="6680105" y="5638067"/>
            <a:ext cx="1334273" cy="6158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2267D-2A48-9318-FAE3-4973D15BC759}"/>
              </a:ext>
            </a:extLst>
          </p:cNvPr>
          <p:cNvSpPr/>
          <p:nvPr/>
        </p:nvSpPr>
        <p:spPr>
          <a:xfrm>
            <a:off x="9362742" y="5664533"/>
            <a:ext cx="1334273" cy="6158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Halal</a:t>
            </a:r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E3AAFA97-8A52-F0E8-F7E7-E3E42A4DF00B}"/>
              </a:ext>
            </a:extLst>
          </p:cNvPr>
          <p:cNvSpPr/>
          <p:nvPr/>
        </p:nvSpPr>
        <p:spPr>
          <a:xfrm>
            <a:off x="7053942" y="4952323"/>
            <a:ext cx="475862" cy="685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631FBF43-31DA-BC77-A0D9-59B0075DA282}"/>
              </a:ext>
            </a:extLst>
          </p:cNvPr>
          <p:cNvSpPr/>
          <p:nvPr/>
        </p:nvSpPr>
        <p:spPr>
          <a:xfrm>
            <a:off x="9782627" y="4978789"/>
            <a:ext cx="475862" cy="68574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923586-DCBF-8422-A625-DF1DD1653C5F}"/>
              </a:ext>
            </a:extLst>
          </p:cNvPr>
          <p:cNvSpPr/>
          <p:nvPr/>
        </p:nvSpPr>
        <p:spPr>
          <a:xfrm>
            <a:off x="6554241" y="2736588"/>
            <a:ext cx="3946846" cy="98108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</a:p>
        </p:txBody>
      </p:sp>
      <p:pic>
        <p:nvPicPr>
          <p:cNvPr id="17412" name="Picture 4" descr="Carrefour logo : histoire, signification et évolution, symbole">
            <a:extLst>
              <a:ext uri="{FF2B5EF4-FFF2-40B4-BE49-F238E27FC236}">
                <a16:creationId xmlns:a16="http://schemas.microsoft.com/office/drawing/2014/main" id="{9B61E7DE-CBA7-E03F-2ACA-39EE36B3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01" y="2820849"/>
            <a:ext cx="3819525" cy="84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8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911AB1-7C22-6033-E2DF-452A2686287F}"/>
              </a:ext>
            </a:extLst>
          </p:cNvPr>
          <p:cNvSpPr/>
          <p:nvPr/>
        </p:nvSpPr>
        <p:spPr>
          <a:xfrm>
            <a:off x="587829" y="3069771"/>
            <a:ext cx="4422710" cy="34350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D8A9FE-32FB-304C-7388-FE44C7F7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Système de proposition de produits    </a:t>
            </a:r>
            <a:b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Halal de même qualité nutritionnelle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7CA2D1-294D-BBAC-B3B6-681E25F4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158411"/>
            <a:ext cx="4264089" cy="32028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EDB99F7-3900-C6B7-D2F3-AE02E7E0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42" y="2837452"/>
            <a:ext cx="6477791" cy="36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41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A0707-2E20-D587-9EA3-8B31B546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                      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88DE5A0-4096-94C9-CFE1-D5B23AB6D017}"/>
              </a:ext>
            </a:extLst>
          </p:cNvPr>
          <p:cNvSpPr txBox="1">
            <a:spLocks/>
          </p:cNvSpPr>
          <p:nvPr/>
        </p:nvSpPr>
        <p:spPr>
          <a:xfrm>
            <a:off x="538065" y="2323322"/>
            <a:ext cx="8867191" cy="22263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Trop de données manquantes dans la base de données</a:t>
            </a:r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Conception de l'application </a:t>
            </a:r>
            <a:r>
              <a:rPr lang="fr-FR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Halal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permettant :</a:t>
            </a:r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Identifier si le produit est halal ou non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Proposer des produits similaire</a:t>
            </a:r>
          </a:p>
          <a:p>
            <a:pPr algn="l" rtl="0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Nous avons dans la base de données finale:</a:t>
            </a:r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133855 produits Halal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16002 produits non Halal</a:t>
            </a:r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Nous avons dans la base de données pour marque Carrefour :</a:t>
            </a:r>
            <a:endParaRPr lang="fr-FR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902 produits Halal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332 produits non Halal</a:t>
            </a: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1092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72BFF55-8512-1C7D-DD67-00AAF413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93" y="1884963"/>
            <a:ext cx="5785899" cy="33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7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0DAD7F-C764-59B5-21C2-D31923FC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039" y="1947261"/>
            <a:ext cx="7019533" cy="32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9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3D9649-DD02-8D05-20C3-D588D21A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Idée de l’application «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HalalFood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29F12F-6E59-82E3-183C-29ABC2E08D7E}"/>
              </a:ext>
            </a:extLst>
          </p:cNvPr>
          <p:cNvSpPr txBox="1"/>
          <p:nvPr/>
        </p:nvSpPr>
        <p:spPr>
          <a:xfrm>
            <a:off x="527943" y="5895221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Conception de l'application </a:t>
            </a:r>
            <a:r>
              <a:rPr lang="fr-FR" b="1" dirty="0" err="1">
                <a:solidFill>
                  <a:srgbClr val="000000"/>
                </a:solidFill>
                <a:latin typeface="Helvetica Neue"/>
              </a:rPr>
              <a:t>HalalFood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permettant :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Identifier si le produit est halal ou non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Proposer des produits similaire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A873B6-C88A-4365-A8D7-8E77DED9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73" y="2333565"/>
            <a:ext cx="8133754" cy="34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60A93E-90A8-DD33-FB20-6ACB282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   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Qualité du jeu de données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2C180-9D02-00C3-67BB-2C29E7265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lignes : 320772 lignes</a:t>
            </a:r>
          </a:p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colonnes : 162 colonnes </a:t>
            </a: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ligne qui contient des données dupliquées</a:t>
            </a:r>
            <a:r>
              <a:rPr lang="fr-FR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0</a:t>
            </a: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colonnes qui contient des données dupliquées : 15</a:t>
            </a:r>
          </a:p>
          <a:p>
            <a:r>
              <a:rPr lang="fr-FR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Nombre de Colonnes ayant le même nom : 0</a:t>
            </a: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Taux de données manquantes : 76,22%</a:t>
            </a:r>
            <a:endParaRPr lang="fr-FR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i="0" dirty="0">
              <a:solidFill>
                <a:schemeClr val="tx1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8C61AF-76AE-2218-26D0-034A4E66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240" y="2438568"/>
            <a:ext cx="3514984" cy="44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8D277-2A05-E787-28DA-54C9B326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Nettoyage des données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1D10A9F-A508-6107-50F2-7C14443F48EB}"/>
              </a:ext>
            </a:extLst>
          </p:cNvPr>
          <p:cNvSpPr txBox="1">
            <a:spLocks/>
          </p:cNvSpPr>
          <p:nvPr/>
        </p:nvSpPr>
        <p:spPr>
          <a:xfrm>
            <a:off x="1154953" y="2276928"/>
            <a:ext cx="8996753" cy="44286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Nettoyage des colonnes :</a:t>
            </a:r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colonnes vides : 16</a:t>
            </a:r>
          </a:p>
          <a:p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Taux de colonnes vides : 9,88 %</a:t>
            </a:r>
          </a:p>
          <a:p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colonnes après la suppression des lignes vides : 146</a:t>
            </a:r>
          </a:p>
          <a:p>
            <a:r>
              <a:rPr lang="fr-FR" sz="1400" dirty="0">
                <a:solidFill>
                  <a:srgbClr val="000000"/>
                </a:solidFill>
                <a:latin typeface="Helvetica Neue"/>
              </a:rPr>
              <a:t>Nombre de colonnes </a:t>
            </a:r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ayant plus de 40% de valeurs manquantes : 112</a:t>
            </a:r>
            <a:endParaRPr lang="fr-F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Helvetica Neue"/>
              </a:rPr>
              <a:t>Nombre de colonnes restant après la s</a:t>
            </a:r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uppression des colonnes ayant plus de 40% valeur manquantes :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34</a:t>
            </a:r>
          </a:p>
          <a:p>
            <a:pPr marL="0" indent="0">
              <a:buNone/>
            </a:pP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Nettoyage des lignes :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Nombre de lignes vides : 0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Nombre de produit où le nom du produit n'existe pas : 17762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Nombre de lignes restantes après la suppression des lignes où le nom du produit n'existe pas :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303010 </a:t>
            </a:r>
            <a:endParaRPr lang="fr-FR" sz="140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Nombre des doublons sur les produits : 81663</a:t>
            </a:r>
          </a:p>
          <a:p>
            <a:r>
              <a:rPr lang="fr-FR" sz="1400" i="0" dirty="0">
                <a:solidFill>
                  <a:srgbClr val="000000"/>
                </a:solidFill>
                <a:effectLst/>
                <a:latin typeface="Helvetica Neue"/>
              </a:rPr>
              <a:t>Nombre de lignes restantes après la suppression des doublons sur les produits:  </a:t>
            </a:r>
            <a:r>
              <a:rPr lang="fr-FR" sz="1400" b="1" i="0" dirty="0">
                <a:solidFill>
                  <a:srgbClr val="000000"/>
                </a:solidFill>
                <a:effectLst/>
                <a:latin typeface="Helvetica Neue"/>
              </a:rPr>
              <a:t>221347</a:t>
            </a:r>
          </a:p>
          <a:p>
            <a:endParaRPr lang="fr-FR" sz="1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sz="15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chemeClr val="tx1"/>
              </a:solidFill>
              <a:latin typeface="Helvetica Neue"/>
            </a:endParaRPr>
          </a:p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DD0CDD-51D6-C0EC-BAA1-A788B4FF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Nombre des doublons sur les produits : 81663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F04BB9-9082-1F50-1CE4-EFA6260F9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Nombre des doublons sur les produits : 81663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19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F40A5-37A4-4553-724B-6228B7CC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19"/>
            <a:ext cx="9752532" cy="1235443"/>
          </a:xfrm>
        </p:spPr>
        <p:txBody>
          <a:bodyPr/>
          <a:lstStyle/>
          <a:p>
            <a:pPr algn="ctr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Liste des variables                                  qualitatives &amp; quantitatives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CCEA633-492F-AABB-3B79-7FB6D5D76E9D}"/>
              </a:ext>
            </a:extLst>
          </p:cNvPr>
          <p:cNvSpPr txBox="1">
            <a:spLocks/>
          </p:cNvSpPr>
          <p:nvPr/>
        </p:nvSpPr>
        <p:spPr>
          <a:xfrm>
            <a:off x="458665" y="2496541"/>
            <a:ext cx="8761413" cy="401541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liste des variables qualitatives (catégoriques) : 11 Colonnes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Sélection les variables qui contiennent le mot clé 100g </a:t>
            </a: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liste des variables quantitatives (Numériques) : 5 Colonnes</a:t>
            </a: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>
              <a:solidFill>
                <a:srgbClr val="000000"/>
              </a:solidFill>
              <a:latin typeface="Helvetica Neue"/>
            </a:endParaRP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D7E5E8-DEE9-4501-F327-B96CDFE6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6" y="4850511"/>
            <a:ext cx="7523997" cy="8899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5D316A-A1A8-6057-530C-AE7CB8D6B1B8}"/>
              </a:ext>
            </a:extLst>
          </p:cNvPr>
          <p:cNvSpPr/>
          <p:nvPr/>
        </p:nvSpPr>
        <p:spPr>
          <a:xfrm>
            <a:off x="1154954" y="5740447"/>
            <a:ext cx="8427933" cy="6091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latin typeface="Helvetica Neue"/>
            </a:endParaRPr>
          </a:p>
          <a:p>
            <a:pPr algn="ctr"/>
            <a:r>
              <a:rPr lang="fr-FR" dirty="0">
                <a:solidFill>
                  <a:schemeClr val="tx1"/>
                </a:solidFill>
                <a:latin typeface="Helvetica Neue"/>
              </a:rPr>
              <a:t>11 Variables qualitatives + 5 Variables quantitatives = </a:t>
            </a:r>
            <a:r>
              <a:rPr lang="fr-FR" b="1" dirty="0">
                <a:solidFill>
                  <a:schemeClr val="tx1"/>
                </a:solidFill>
                <a:latin typeface="Helvetica Neue"/>
              </a:rPr>
              <a:t>16 colonnes restantes</a:t>
            </a:r>
          </a:p>
          <a:p>
            <a:pPr algn="ctr"/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1DDA6C6-A460-800E-DB0D-5177B3CC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07" y="3293089"/>
            <a:ext cx="6852608" cy="10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971A3-9549-87D6-BDB0-21168143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         </a:t>
            </a:r>
            <a:r>
              <a:rPr lang="fr-F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r>
              <a:rPr lang="fr-F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C1AC8CF-808D-4F79-BBD1-898FFBF47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20538"/>
              </p:ext>
            </p:extLst>
          </p:nvPr>
        </p:nvGraphicFramePr>
        <p:xfrm>
          <a:off x="331062" y="2394232"/>
          <a:ext cx="3100036" cy="397002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24909">
                  <a:extLst>
                    <a:ext uri="{9D8B030D-6E8A-4147-A177-3AD203B41FA5}">
                      <a16:colId xmlns:a16="http://schemas.microsoft.com/office/drawing/2014/main" val="2925320065"/>
                    </a:ext>
                  </a:extLst>
                </a:gridCol>
                <a:gridCol w="1275127">
                  <a:extLst>
                    <a:ext uri="{9D8B030D-6E8A-4147-A177-3AD203B41FA5}">
                      <a16:colId xmlns:a16="http://schemas.microsoft.com/office/drawing/2014/main" val="2008593041"/>
                    </a:ext>
                  </a:extLst>
                </a:gridCol>
              </a:tblGrid>
              <a:tr h="275524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Outliers</a:t>
                      </a:r>
                      <a:endParaRPr lang="fr-F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66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668337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269664"/>
                  </a:ext>
                </a:extLst>
              </a:tr>
              <a:tr h="43624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saturated-fat_100g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35651"/>
                  </a:ext>
                </a:extLst>
              </a:tr>
              <a:tr h="43624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carbohydrates_100g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5005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sugars_100g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31338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fiber_100g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216592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proteins_100g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75125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salt_100g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52852"/>
                  </a:ext>
                </a:extLst>
              </a:tr>
              <a:tr h="252564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sodium_100g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43167"/>
                  </a:ext>
                </a:extLst>
              </a:tr>
              <a:tr h="43624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nutrition-score-fr_100g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59543"/>
                  </a:ext>
                </a:extLst>
              </a:tr>
              <a:tr h="436246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nutrition-score-uk_100g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51504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9B7395EC-238A-6D97-0EBB-832EBCBA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18" y="2394232"/>
            <a:ext cx="7282250" cy="351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5C90E79-01A0-1551-D3F0-D5B9765A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06" y="6044219"/>
            <a:ext cx="6142361" cy="83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8CB903A-5698-7762-9721-98776413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70" y="1315617"/>
            <a:ext cx="6667014" cy="37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9591</TotalTime>
  <Words>1308</Words>
  <Application>Microsoft Office PowerPoint</Application>
  <PresentationFormat>Grand écran</PresentationFormat>
  <Paragraphs>290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Century Gothic</vt:lpstr>
      <vt:lpstr>Courier New</vt:lpstr>
      <vt:lpstr>Helvetica Neue</vt:lpstr>
      <vt:lpstr>Wingdings</vt:lpstr>
      <vt:lpstr>Wingdings 3</vt:lpstr>
      <vt:lpstr>Salle d’ions</vt:lpstr>
      <vt:lpstr>Conception d'une application  au service de la santé publique</vt:lpstr>
      <vt:lpstr>                        Sommaire</vt:lpstr>
      <vt:lpstr>                      Problématique </vt:lpstr>
      <vt:lpstr>   Idée de l’application «HalalFood »</vt:lpstr>
      <vt:lpstr>              Qualité du jeu de données </vt:lpstr>
      <vt:lpstr>          Nettoyage des données</vt:lpstr>
      <vt:lpstr>Liste des variables                                  qualitatives &amp; quantitatives </vt:lpstr>
      <vt:lpstr>           Détection des outliers </vt:lpstr>
      <vt:lpstr>Présentation PowerPoint</vt:lpstr>
      <vt:lpstr>               Suppression des outliers                        (des valeurs inférieure à 0g et supérieure à 100g) </vt:lpstr>
      <vt:lpstr>     Gestion des données manquantes </vt:lpstr>
      <vt:lpstr>       L'imputation de KNN</vt:lpstr>
      <vt:lpstr>Présentation PowerPoint</vt:lpstr>
      <vt:lpstr> Sauvegarde des données cleanées dans un nouveau CSV </vt:lpstr>
      <vt:lpstr>   Création de la variable "Halal_statut" </vt:lpstr>
      <vt:lpstr>       Choix de la marque Carrefour </vt:lpstr>
      <vt:lpstr>                 Analyse univariées </vt:lpstr>
      <vt:lpstr>Présentation PowerPoint</vt:lpstr>
      <vt:lpstr>Présentation PowerPoint</vt:lpstr>
      <vt:lpstr>                  Analyse bivariées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               Analyse multivariée </vt:lpstr>
      <vt:lpstr>Présentation PowerPoint</vt:lpstr>
      <vt:lpstr>Présentation PowerPoint</vt:lpstr>
      <vt:lpstr>Présentation PowerPoint</vt:lpstr>
      <vt:lpstr>           WordClouds des produits </vt:lpstr>
      <vt:lpstr>         Systèmes de recommandation </vt:lpstr>
      <vt:lpstr>     Système de proposition de produits         Halal de même qualité nutritionnelle </vt:lpstr>
      <vt:lpstr>                       Conclusion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lamisse bouti</dc:creator>
  <cp:lastModifiedBy>lamisse bouti</cp:lastModifiedBy>
  <cp:revision>198</cp:revision>
  <dcterms:created xsi:type="dcterms:W3CDTF">2023-11-01T20:15:04Z</dcterms:created>
  <dcterms:modified xsi:type="dcterms:W3CDTF">2024-08-21T16:14:02Z</dcterms:modified>
</cp:coreProperties>
</file>